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Fira Code" pitchFamily="1" charset="0"/>
      <p:regular r:id="rId57"/>
      <p:bold r:id="rId58"/>
    </p:embeddedFont>
    <p:embeddedFont>
      <p:font typeface="Lato" panose="020F0502020204030203" pitchFamily="34" charset="0"/>
      <p:regular r:id="rId59"/>
      <p:bold r:id="rId60"/>
      <p:italic r:id="rId61"/>
      <p:boldItalic r:id="rId62"/>
    </p:embeddedFont>
    <p:embeddedFont>
      <p:font typeface="Lato Black" panose="020F0502020204030203" pitchFamily="34" charset="0"/>
      <p:bold r:id="rId63"/>
      <p:boldItalic r:id="rId64"/>
    </p:embeddedFont>
    <p:embeddedFont>
      <p:font typeface="Lato Light" panose="020F0502020204030203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9" roundtripDataSignature="AMtx7mjJtXKEpkuRqc74up0NE2iQ3IYs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859" autoAdjust="0"/>
  </p:normalViewPr>
  <p:slideViewPr>
    <p:cSldViewPr snapToGrid="0">
      <p:cViewPr varScale="1">
        <p:scale>
          <a:sx n="61" d="100"/>
          <a:sy n="61" d="100"/>
        </p:scale>
        <p:origin x="14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24" name="Google Shape;12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98" name="Google Shape;1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12" name="Google Shape;21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0" name="Google Shape;2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49" name="Google Shape;2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56" name="Google Shape;2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63" name="Google Shape;2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70" name="Google Shape;27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09" name="Google Shape;30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29" name="Google Shape;32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340" name="Google Shape;34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4b5433a55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56" name="Google Shape;356;g24b5433a5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4" name="Google Shape;36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b5433a55d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69" name="Google Shape;369;g24b5433a55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b5433a55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76" name="Google Shape;376;g24b5433a55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4b5433a55d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85" name="Google Shape;385;g24b5433a55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4b5433a55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2" name="Google Shape;392;g24b5433a55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b5433a55d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99" name="Google Shape;399;g24b5433a55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4b5433a55d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8" name="Google Shape;408;g24b5433a55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4b5433a55d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15" name="Google Shape;415;g24b5433a55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45" name="Google Shape;1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cb45b4d50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22" name="Google Shape;422;g24cb45b4d5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4cb45b4d5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0" name="Google Shape;430;g24cb45b4d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4b5433a55d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38" name="Google Shape;438;g24b5433a55d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b5433a55d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52" name="Google Shape;452;g24b5433a55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4b5433a55d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0" name="Google Shape;460;g24b5433a55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4b5433a55d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67" name="Google Shape;467;g24b5433a55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b5433a55d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75" name="Google Shape;475;g24b5433a55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4b5433a55d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83" name="Google Shape;483;g24b5433a55d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0" name="Google Shape;49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96" name="Google Shape;49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52" name="Google Shape;1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2" name="Google Shape;50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70" name="Google Shape;17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83" name="Google Shape;1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2">
  <p:cSld name="OPEN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9" descr="Graphical user interface, application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9"/>
          <p:cNvSpPr txBox="1">
            <a:spLocks noGrp="1"/>
          </p:cNvSpPr>
          <p:nvPr>
            <p:ph type="title"/>
          </p:nvPr>
        </p:nvSpPr>
        <p:spPr>
          <a:xfrm>
            <a:off x="1011728" y="1653993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  <a:defRPr sz="4000" b="1" i="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9"/>
          <p:cNvSpPr txBox="1">
            <a:spLocks noGrp="1"/>
          </p:cNvSpPr>
          <p:nvPr>
            <p:ph type="body" idx="1"/>
          </p:nvPr>
        </p:nvSpPr>
        <p:spPr>
          <a:xfrm>
            <a:off x="1011728" y="2273609"/>
            <a:ext cx="10168544" cy="614421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4000" b="1" i="0">
                <a:solidFill>
                  <a:srgbClr val="00B0F0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9"/>
          <p:cNvSpPr txBox="1">
            <a:spLocks noGrp="1"/>
          </p:cNvSpPr>
          <p:nvPr>
            <p:ph type="body" idx="2"/>
          </p:nvPr>
        </p:nvSpPr>
        <p:spPr>
          <a:xfrm>
            <a:off x="1011728" y="4302295"/>
            <a:ext cx="10168544" cy="46695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9"/>
          <p:cNvSpPr txBox="1">
            <a:spLocks noGrp="1"/>
          </p:cNvSpPr>
          <p:nvPr>
            <p:ph type="body" idx="3"/>
          </p:nvPr>
        </p:nvSpPr>
        <p:spPr>
          <a:xfrm>
            <a:off x="3771204" y="527816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1" name="Google Shape;81;p3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3" name="Google Shape;83;p3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4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1">
  <p:cSld name="OPEN 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0" descr="A group of people standing in front of a blue wall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0"/>
          <p:cNvSpPr/>
          <p:nvPr/>
        </p:nvSpPr>
        <p:spPr>
          <a:xfrm>
            <a:off x="2074690" y="618503"/>
            <a:ext cx="2035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900" b="0" i="0" u="none" strike="noStrike" cap="none">
                <a:solidFill>
                  <a:srgbClr val="43515B"/>
                </a:solidFill>
                <a:latin typeface="Lato"/>
                <a:ea typeface="Lato"/>
                <a:cs typeface="Lato"/>
                <a:sym typeface="Lato"/>
              </a:rPr>
              <a:t>|     A KMS Company</a:t>
            </a:r>
            <a:endParaRPr sz="900" b="0" i="0" u="none" strike="noStrike" cap="none">
              <a:solidFill>
                <a:srgbClr val="4351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495300"/>
            <a:ext cx="1278916" cy="479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0"/>
          <p:cNvSpPr txBox="1">
            <a:spLocks noGrp="1"/>
          </p:cNvSpPr>
          <p:nvPr>
            <p:ph type="body" idx="1"/>
          </p:nvPr>
        </p:nvSpPr>
        <p:spPr>
          <a:xfrm>
            <a:off x="554529" y="3552226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0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0"/>
          <p:cNvSpPr txBox="1">
            <a:spLocks noGrp="1"/>
          </p:cNvSpPr>
          <p:nvPr>
            <p:ph type="body" idx="2"/>
          </p:nvPr>
        </p:nvSpPr>
        <p:spPr>
          <a:xfrm>
            <a:off x="542171" y="212846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4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body" idx="3"/>
          </p:nvPr>
        </p:nvSpPr>
        <p:spPr>
          <a:xfrm>
            <a:off x="542170" y="2654555"/>
            <a:ext cx="5855577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  <a:defRPr sz="3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0"/>
          <p:cNvSpPr txBox="1">
            <a:spLocks noGrp="1"/>
          </p:cNvSpPr>
          <p:nvPr>
            <p:ph type="body" idx="4"/>
          </p:nvPr>
        </p:nvSpPr>
        <p:spPr>
          <a:xfrm>
            <a:off x="554528" y="4667661"/>
            <a:ext cx="4649592" cy="4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200" b="0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STYLE SLIDE 6">
  <p:cSld name="FREESTYLE SLIDE 6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31" descr="Chart, scatte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1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33" name="Google Shape;33;p31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" name="Google Shape;34;p3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" name="Google Shape;35;p3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1"/>
          <p:cNvSpPr txBox="1">
            <a:spLocks noGrp="1"/>
          </p:cNvSpPr>
          <p:nvPr>
            <p:ph type="body" idx="1"/>
          </p:nvPr>
        </p:nvSpPr>
        <p:spPr>
          <a:xfrm>
            <a:off x="565168" y="877623"/>
            <a:ext cx="8237869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4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ELEMENTS SLIDE">
  <p:cSld name="2 ELEMENTS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32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122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2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32028" y="1051455"/>
            <a:ext cx="5826423" cy="5245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" name="Google Shape;42;p32"/>
          <p:cNvGrpSpPr/>
          <p:nvPr/>
        </p:nvGrpSpPr>
        <p:grpSpPr>
          <a:xfrm>
            <a:off x="9101352" y="495300"/>
            <a:ext cx="2552842" cy="353779"/>
            <a:chOff x="9101352" y="495300"/>
            <a:chExt cx="2552842" cy="353779"/>
          </a:xfrm>
        </p:grpSpPr>
        <p:sp>
          <p:nvSpPr>
            <p:cNvPr id="43" name="Google Shape;43;p32"/>
            <p:cNvSpPr/>
            <p:nvPr/>
          </p:nvSpPr>
          <p:spPr>
            <a:xfrm>
              <a:off x="9563556" y="509489"/>
              <a:ext cx="209063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43515B"/>
                  </a:solidFill>
                  <a:latin typeface="Lato Light"/>
                  <a:ea typeface="Lato Light"/>
                  <a:cs typeface="Lato Light"/>
                  <a:sym typeface="Lato Light"/>
                </a:rPr>
                <a:t>|    Proprietary and Confidential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" name="Google Shape;44;p32" descr="Icon&#10;&#10;Description automatically generat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01352" y="495300"/>
              <a:ext cx="351497" cy="3537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432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2400" b="1" i="0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800" b="1" i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3"/>
          </p:nvPr>
        </p:nvSpPr>
        <p:spPr>
          <a:xfrm>
            <a:off x="1193111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body" idx="4"/>
          </p:nvPr>
        </p:nvSpPr>
        <p:spPr>
          <a:xfrm>
            <a:off x="6896487" y="1503337"/>
            <a:ext cx="4110431" cy="3218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 b="0" i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/>
          <p:nvPr/>
        </p:nvSpPr>
        <p:spPr>
          <a:xfrm>
            <a:off x="9586786" y="6107130"/>
            <a:ext cx="211707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Lato Light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7F7F7F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 b="0" i="0" u="none" strike="noStrike" cap="none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!">
  <p:cSld name="THANK YOU!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33" descr="A picture containing text, pers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3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reference/react/memo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dev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przemwo" TargetMode="External"/><Relationship Id="rId5" Type="http://schemas.openxmlformats.org/officeDocument/2006/relationships/hyperlink" Target="https://www.ezfrontend.com/docs" TargetMode="External"/><Relationship Id="rId4" Type="http://schemas.openxmlformats.org/officeDocument/2006/relationships/hyperlink" Target="https://legacy.reactjs.org/docs/hooks-rules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"/>
          <p:cNvSpPr txBox="1">
            <a:spLocks noGrp="1"/>
          </p:cNvSpPr>
          <p:nvPr>
            <p:ph type="title"/>
          </p:nvPr>
        </p:nvSpPr>
        <p:spPr>
          <a:xfrm>
            <a:off x="1011750" y="3005849"/>
            <a:ext cx="10168500" cy="846300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ato Black"/>
              <a:buNone/>
            </a:pPr>
            <a:r>
              <a:rPr lang="en-US" sz="6000"/>
              <a:t>React Hooks at a glance</a:t>
            </a:r>
            <a:endParaRPr sz="6000"/>
          </a:p>
        </p:txBody>
      </p:sp>
      <p:sp>
        <p:nvSpPr>
          <p:cNvPr id="127" name="Google Shape;127;p1"/>
          <p:cNvSpPr txBox="1">
            <a:spLocks noGrp="1"/>
          </p:cNvSpPr>
          <p:nvPr>
            <p:ph type="body" idx="3"/>
          </p:nvPr>
        </p:nvSpPr>
        <p:spPr>
          <a:xfrm>
            <a:off x="3771204" y="5393570"/>
            <a:ext cx="4649592" cy="303159"/>
          </a:xfrm>
          <a:prstGeom prst="rect">
            <a:avLst/>
          </a:prstGeom>
          <a:noFill/>
          <a:ln>
            <a:noFill/>
          </a:ln>
          <a:effectLst>
            <a:outerShdw blurRad="52875" dist="38100" dir="2700000" algn="tl" rotWithShape="0">
              <a:srgbClr val="000000">
                <a:alpha val="352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1800"/>
              <a:t>Thien Nguyen and Nhat Nguyen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01" name="Google Shape;201;p8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8"/>
          <p:cNvSpPr txBox="1"/>
          <p:nvPr/>
        </p:nvSpPr>
        <p:spPr>
          <a:xfrm>
            <a:off x="593743" y="2066925"/>
            <a:ext cx="11004514" cy="4368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make function components can use state: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0" i="0" u="none" strike="noStrike" cap="none">
              <a:solidFill>
                <a:srgbClr val="0000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		const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20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initState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		setState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20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newState</a:t>
            </a:r>
            <a:r>
              <a:rPr lang="en-US" sz="20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845" y="1986624"/>
            <a:ext cx="7098309" cy="45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15" name="Google Shape;215;p1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useState – a notice point</a:t>
            </a:r>
            <a:endParaRPr/>
          </a:p>
        </p:txBody>
      </p:sp>
      <p:sp>
        <p:nvSpPr>
          <p:cNvPr id="216" name="Google Shape;216;p10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setState() in class component: MERGE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this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'Thien', role: 'qa'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565168" y="421957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useState() in function component: REPLACE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role: ‘qa’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23" name="Google Shape;223;p11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solution</a:t>
            </a:r>
            <a:endParaRPr/>
          </a:p>
        </p:txBody>
      </p:sp>
      <p:sp>
        <p:nvSpPr>
          <p:cNvPr id="224" name="Google Shape;224;p11"/>
          <p:cNvSpPr txBox="1"/>
          <p:nvPr/>
        </p:nvSpPr>
        <p:spPr>
          <a:xfrm>
            <a:off x="593743" y="2066925"/>
            <a:ext cx="11004514" cy="170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useState() in function component: REPLACE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name: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'Thien'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'dev'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setEmp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({ ...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person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role: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'qa'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8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=&gt; result: { name: 'Thien', role: 'qa' }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25" name="Google Shape;22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456" y="4139005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31" name="Google Shape;231;p12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12"/>
          <p:cNvSpPr txBox="1"/>
          <p:nvPr/>
        </p:nvSpPr>
        <p:spPr>
          <a:xfrm>
            <a:off x="593750" y="1823350"/>
            <a:ext cx="11004600" cy="30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basic hooks that use for side effects: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Call APIs to get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Interaction with DOM.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Subscriptions.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3000" marR="0" lvl="1" indent="-457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o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setTimeout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setInterval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38" name="Google Shape;238;p1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>
            <a:off x="593743" y="2066925"/>
            <a:ext cx="11004514" cy="353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Do some side effects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Clean up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Executed before the next render or unmount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0AF2C-0D34-AD11-1B55-512FC768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53" y="1760842"/>
            <a:ext cx="7004493" cy="49550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52" name="Google Shape;252;p1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no condition</a:t>
            </a:r>
            <a:endParaRPr/>
          </a:p>
        </p:txBody>
      </p:sp>
      <p:sp>
        <p:nvSpPr>
          <p:cNvPr id="253" name="Google Shape;253;p15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EVERY 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No dependencies defined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Always execute after every render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empty dependencies</a:t>
            </a:r>
            <a:endParaRPr/>
          </a:p>
        </p:txBody>
      </p:sp>
      <p:sp>
        <p:nvSpPr>
          <p:cNvPr id="260" name="Google Shape;260;p16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ONCE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Empty dependencies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once after the FIRST RENDER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once when unmount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66" name="Google Shape;266;p17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 – with condition is no-empty dependencies</a:t>
            </a:r>
            <a:endParaRPr/>
          </a:p>
        </p:txBody>
      </p:sp>
      <p:sp>
        <p:nvSpPr>
          <p:cNvPr id="267" name="Google Shape;267;p17"/>
          <p:cNvSpPr txBox="1"/>
          <p:nvPr/>
        </p:nvSpPr>
        <p:spPr>
          <a:xfrm>
            <a:off x="593743" y="2066925"/>
            <a:ext cx="11004514" cy="334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95E26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 demand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Has dependencies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Only execute after the first RENDER or filters state changes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>
                <a:solidFill>
                  <a:srgbClr val="008000"/>
                </a:solidFill>
                <a:latin typeface="Fira Code"/>
                <a:ea typeface="Fira Code"/>
                <a:cs typeface="Fira Code"/>
                <a:sym typeface="Fira Code"/>
              </a:rPr>
              <a:t>// Execute before the next effect or unmount.</a:t>
            </a: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}, [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filters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>
            <a:spLocks noGrp="1"/>
          </p:cNvSpPr>
          <p:nvPr>
            <p:ph type="body" idx="2"/>
          </p:nvPr>
        </p:nvSpPr>
        <p:spPr>
          <a:xfrm>
            <a:off x="612316" y="1730058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Overview</a:t>
            </a:r>
            <a:endParaRPr sz="2800"/>
          </a:p>
        </p:txBody>
      </p:sp>
      <p:sp>
        <p:nvSpPr>
          <p:cNvPr id="133" name="Google Shape;133;p2"/>
          <p:cNvSpPr txBox="1"/>
          <p:nvPr/>
        </p:nvSpPr>
        <p:spPr>
          <a:xfrm>
            <a:off x="612316" y="2436931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Introduce basic hooks APIs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 txBox="1"/>
          <p:nvPr/>
        </p:nvSpPr>
        <p:spPr>
          <a:xfrm>
            <a:off x="612316" y="3845033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 additional</a:t>
            </a:r>
            <a:r>
              <a:rPr lang="en-US"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"/>
          <p:cNvSpPr txBox="1"/>
          <p:nvPr/>
        </p:nvSpPr>
        <p:spPr>
          <a:xfrm>
            <a:off x="612316" y="314098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</a:t>
            </a:r>
            <a:r>
              <a:rPr lang="en-US" sz="3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hooks</a:t>
            </a:r>
            <a:endParaRPr sz="3200" b="1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"/>
          <p:cNvSpPr txBox="1"/>
          <p:nvPr/>
        </p:nvSpPr>
        <p:spPr>
          <a:xfrm>
            <a:off x="612316" y="4566412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Rules of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 txBox="1"/>
          <p:nvPr/>
        </p:nvSpPr>
        <p:spPr>
          <a:xfrm>
            <a:off x="612316" y="5269804"/>
            <a:ext cx="5855578" cy="479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Best practices for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75" name="Google Shape;275;p18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componentWillUnmount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18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Will Unmount’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 };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}, []);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282" name="Google Shape;282;p19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283" name="Google Shape;283;p19"/>
          <p:cNvSpPr txBox="1">
            <a:spLocks noGrp="1"/>
          </p:cNvSpPr>
          <p:nvPr>
            <p:ph type="title"/>
          </p:nvPr>
        </p:nvSpPr>
        <p:spPr>
          <a:xfrm>
            <a:off x="565167" y="423071"/>
            <a:ext cx="7234127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Introduce hooks APIs - useEffect </a:t>
            </a:r>
            <a:endParaRPr sz="3600"/>
          </a:p>
        </p:txBody>
      </p:sp>
      <p:sp>
        <p:nvSpPr>
          <p:cNvPr id="284" name="Google Shape;284;p19"/>
          <p:cNvSpPr txBox="1"/>
          <p:nvPr/>
        </p:nvSpPr>
        <p:spPr>
          <a:xfrm>
            <a:off x="555810" y="1554588"/>
            <a:ext cx="5497158" cy="385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class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extends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PureComponent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componentDidMount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		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componentDidUpdate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19"/>
          <p:cNvSpPr txBox="1"/>
          <p:nvPr/>
        </p:nvSpPr>
        <p:spPr>
          <a:xfrm>
            <a:off x="6052968" y="1554588"/>
            <a:ext cx="5859330" cy="3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 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console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log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31515"/>
                </a:solidFill>
                <a:latin typeface="Fira Code"/>
                <a:ea typeface="Fira Code"/>
                <a:cs typeface="Fira Code"/>
                <a:sym typeface="Fira Code"/>
              </a:rPr>
              <a:t>‘Comp Did Mount or did update'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});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96" y="1452282"/>
            <a:ext cx="8976407" cy="540571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0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Introduce hooks APIs</a:t>
            </a:r>
            <a:endParaRPr/>
          </a:p>
        </p:txBody>
      </p:sp>
      <p:sp>
        <p:nvSpPr>
          <p:cNvPr id="292" name="Google Shape;292;p20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Custom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03" name="Google Shape;303;p21"/>
          <p:cNvSpPr txBox="1"/>
          <p:nvPr/>
        </p:nvSpPr>
        <p:spPr>
          <a:xfrm>
            <a:off x="593700" y="1639851"/>
            <a:ext cx="11004600" cy="27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React allows us to write a custom hooks same as useState and useEffect.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is a special function.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 can use other hooks like useState, useEffect,… or another custom hooks.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RULE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Use ‘use’ keyword to write a custom hooks -&gt; useClock, useColor,…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 hooks return data instead of JSX.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1"/>
          <p:cNvSpPr txBox="1">
            <a:spLocks noGrp="1"/>
          </p:cNvSpPr>
          <p:nvPr>
            <p:ph type="body" idx="1"/>
          </p:nvPr>
        </p:nvSpPr>
        <p:spPr>
          <a:xfrm>
            <a:off x="593743" y="1271432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What is custom hooks?</a:t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593681" y="4589881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When to use?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565168" y="5012814"/>
            <a:ext cx="110046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Separate the logic from the UI.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Share logic between components.</a:t>
            </a:r>
            <a:endParaRPr/>
          </a:p>
          <a:p>
            <a:pPr marL="571500" marR="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Write unit test easier.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2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Custom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pic>
        <p:nvPicPr>
          <p:cNvPr id="312" name="Google Shape;31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4220" y="1109709"/>
            <a:ext cx="5963560" cy="5690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Some additional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394568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23" name="Google Shape;323;p23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useRef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694260" y="1848643"/>
            <a:ext cx="11004514" cy="2325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setCount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 dirty="0">
                <a:solidFill>
                  <a:srgbClr val="098658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useRef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</a:t>
            </a:r>
            <a:r>
              <a:rPr lang="en-US" sz="1800" b="0" i="0" u="none" strike="noStrike" cap="none" dirty="0" err="1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0" u="none" strike="noStrike" cap="none" dirty="0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    </a:t>
            </a:r>
            <a:r>
              <a:rPr lang="en-US" sz="1800" b="0" i="0" u="none" strike="noStrike" cap="none" dirty="0" err="1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prevCount</a:t>
            </a:r>
            <a:r>
              <a:rPr lang="en-US" sz="1800" b="0" i="0" u="none" strike="noStrike" cap="none" dirty="0" err="1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-US" sz="1800" b="0" i="0" u="none" strike="noStrike" cap="none" dirty="0" err="1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current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}, [</a:t>
            </a:r>
            <a:r>
              <a:rPr lang="en-US" sz="1800" b="0" i="0" u="none" strike="noStrike" cap="none" dirty="0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count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3"/>
          <p:cNvSpPr txBox="1"/>
          <p:nvPr/>
        </p:nvSpPr>
        <p:spPr>
          <a:xfrm>
            <a:off x="694250" y="4384897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Allow to store, retrieve stateful values =&gt; can get a previous state to use for any purposes.</a:t>
            </a:r>
            <a:endParaRPr sz="2000" b="0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3"/>
          <p:cNvSpPr txBox="1"/>
          <p:nvPr/>
        </p:nvSpPr>
        <p:spPr>
          <a:xfrm>
            <a:off x="694213" y="5145122"/>
            <a:ext cx="110046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 used to access the DOM elements.</a:t>
            </a:r>
            <a:endParaRPr sz="2000" b="0" i="0" u="none" strike="noStrike" cap="none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32" name="Google Shape;332;p24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useCallback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4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(</a:t>
            </a:r>
            <a:r>
              <a:rPr lang="en-US" sz="1800" b="0" i="0" u="none" strike="noStrike" cap="none">
                <a:solidFill>
                  <a:srgbClr val="001080"/>
                </a:solidFill>
                <a:latin typeface="Fira Code"/>
                <a:ea typeface="Fira Code"/>
                <a:cs typeface="Fira Code"/>
                <a:sym typeface="Fira Code"/>
              </a:rPr>
              <a:t>type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)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{ 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onTypeChange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handleMapTypeChange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b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</a:br>
            <a:endParaRPr sz="1800" b="0" i="0" u="none" strike="noStrike" cap="none">
              <a:solidFill>
                <a:srgbClr val="000000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2286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34" name="Google Shape;334;p24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callback and only create a new callback when dependencies changed.</a:t>
              </a: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37" name="Google Shape;337;p24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useCallback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</a:t>
              </a:r>
              <a:r>
                <a:rPr lang="en-US" sz="1800" b="0" i="0" u="none" strike="noStrike" cap="none">
                  <a:solidFill>
                    <a:srgbClr val="001080"/>
                  </a:solidFill>
                  <a:latin typeface="Fira Code"/>
                  <a:ea typeface="Fira Code"/>
                  <a:cs typeface="Fira Code"/>
                  <a:sym typeface="Fira Code"/>
                </a:rPr>
                <a:t>type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)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{ }, [])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b="0" i="0" u="none" strike="noStrike" cap="none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onTypeChange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handleMapTypeChange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596472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Some additional</a:t>
            </a:r>
            <a:r>
              <a:rPr lang="en-US" sz="4000"/>
              <a:t> </a:t>
            </a:r>
            <a:r>
              <a:rPr lang="en-US" sz="3600"/>
              <a:t>hooks</a:t>
            </a:r>
            <a:endParaRPr sz="4000"/>
          </a:p>
        </p:txBody>
      </p:sp>
      <p:sp>
        <p:nvSpPr>
          <p:cNvPr id="343" name="Google Shape;343;p25"/>
          <p:cNvSpPr txBox="1">
            <a:spLocks noGrp="1"/>
          </p:cNvSpPr>
          <p:nvPr>
            <p:ph type="body" idx="1"/>
          </p:nvPr>
        </p:nvSpPr>
        <p:spPr>
          <a:xfrm>
            <a:off x="593743" y="1254125"/>
            <a:ext cx="8237538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5"/>
          <p:cNvSpPr txBox="1"/>
          <p:nvPr/>
        </p:nvSpPr>
        <p:spPr>
          <a:xfrm>
            <a:off x="694260" y="1848643"/>
            <a:ext cx="11004514" cy="170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795E26"/>
                </a:solidFill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= [{}, {}, {}];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    </a:t>
            </a:r>
            <a:r>
              <a:rPr lang="en-US" sz="1800" b="0" i="0" u="none" strike="noStrike" cap="none">
                <a:solidFill>
                  <a:srgbClr val="AF00DB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-US" sz="1800" b="0" i="0" u="none" strike="noStrike" cap="none">
                <a:solidFill>
                  <a:srgbClr val="267F99"/>
                </a:solidFill>
                <a:latin typeface="Fira Code"/>
                <a:ea typeface="Fira Code"/>
                <a:cs typeface="Fira Code"/>
                <a:sym typeface="Fira Code"/>
              </a:rPr>
              <a:t>Map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50000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lang="en-US" sz="1800" b="0" i="0" u="none" strike="noStrike" cap="none">
                <a:solidFill>
                  <a:srgbClr val="0070C1"/>
                </a:solidFill>
                <a:latin typeface="Fira Code"/>
                <a:ea typeface="Fira Code"/>
                <a:cs typeface="Fira Code"/>
                <a:sym typeface="Fira Code"/>
              </a:rPr>
              <a:t>data</a:t>
            </a:r>
            <a:r>
              <a:rPr lang="en-US" sz="1800" b="0" i="0" u="none" strike="noStrike" cap="none">
                <a:solidFill>
                  <a:srgbClr val="0000FF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800000"/>
                </a:solidFill>
                <a:latin typeface="Fira Code"/>
                <a:ea typeface="Fira Code"/>
                <a:cs typeface="Fira Code"/>
                <a:sym typeface="Fira Code"/>
              </a:rPr>
              <a:t>/&gt;</a:t>
            </a: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25"/>
          <p:cNvGrpSpPr/>
          <p:nvPr/>
        </p:nvGrpSpPr>
        <p:grpSpPr>
          <a:xfrm>
            <a:off x="114833" y="3791747"/>
            <a:ext cx="11583941" cy="3066253"/>
            <a:chOff x="114833" y="3791747"/>
            <a:chExt cx="11583941" cy="3066253"/>
          </a:xfrm>
        </p:grpSpPr>
        <p:sp>
          <p:nvSpPr>
            <p:cNvPr id="346" name="Google Shape;346;p25"/>
            <p:cNvSpPr txBox="1"/>
            <p:nvPr/>
          </p:nvSpPr>
          <p:spPr>
            <a:xfrm>
              <a:off x="565168" y="5779545"/>
              <a:ext cx="11004514" cy="107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5715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Create a memorized value and only calculate a new value when dependencies changed.</a:t>
              </a: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685800" marR="0" lvl="1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		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114833" y="4384536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694260" y="3791747"/>
              <a:ext cx="11004514" cy="18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FF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function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App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() {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const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= </a:t>
              </a:r>
              <a:r>
                <a:rPr lang="en-US" sz="1800" b="0" i="0" u="none" strike="noStrike" cap="none">
                  <a:solidFill>
                    <a:srgbClr val="795E26"/>
                  </a:solidFill>
                  <a:latin typeface="Fira Code"/>
                  <a:ea typeface="Fira Code"/>
                  <a:cs typeface="Fira Code"/>
                  <a:sym typeface="Fira Code"/>
                </a:rPr>
                <a:t>useMemo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(() 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=&gt;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[{}, {}, {}], [])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    </a:t>
              </a:r>
              <a:r>
                <a:rPr lang="en-US" sz="1800" b="0" i="0" u="none" strike="noStrike" cap="none">
                  <a:solidFill>
                    <a:srgbClr val="AF00DB"/>
                  </a:solidFill>
                  <a:latin typeface="Fira Code"/>
                  <a:ea typeface="Fira Code"/>
                  <a:cs typeface="Fira Code"/>
                  <a:sym typeface="Fira Code"/>
                </a:rPr>
                <a:t>return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&lt;</a:t>
              </a:r>
              <a:r>
                <a:rPr lang="en-US" sz="1800" b="0" i="0" u="none" strike="noStrike" cap="none">
                  <a:solidFill>
                    <a:srgbClr val="267F99"/>
                  </a:solidFill>
                  <a:latin typeface="Fira Code"/>
                  <a:ea typeface="Fira Code"/>
                  <a:cs typeface="Fira Code"/>
                  <a:sym typeface="Fira Code"/>
                </a:rPr>
                <a:t>Map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E50000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=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{</a:t>
              </a:r>
              <a:r>
                <a:rPr lang="en-US" sz="1800" b="0" i="0" u="none" strike="noStrike" cap="none">
                  <a:solidFill>
                    <a:srgbClr val="0070C1"/>
                  </a:solidFill>
                  <a:latin typeface="Fira Code"/>
                  <a:ea typeface="Fira Code"/>
                  <a:cs typeface="Fira Code"/>
                  <a:sym typeface="Fira Code"/>
                </a:rPr>
                <a:t>data</a:t>
              </a:r>
              <a:r>
                <a:rPr lang="en-US" sz="1800" b="0" i="0" u="none" strike="noStrike" cap="none">
                  <a:solidFill>
                    <a:srgbClr val="0000FF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 </a:t>
              </a:r>
              <a:r>
                <a:rPr lang="en-US" sz="1800" b="0" i="0" u="none" strike="noStrike" cap="none">
                  <a:solidFill>
                    <a:srgbClr val="8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/&gt;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457200" marR="0" lvl="0" indent="-2286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765558" y="2873800"/>
            <a:ext cx="4660884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Overview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Rules of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4b5433a55d_0_0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Rules of hooks</a:t>
            </a:r>
            <a:endParaRPr/>
          </a:p>
        </p:txBody>
      </p:sp>
      <p:sp>
        <p:nvSpPr>
          <p:cNvPr id="359" name="Google Shape;359;g24b5433a55d_0_0"/>
          <p:cNvSpPr txBox="1"/>
          <p:nvPr/>
        </p:nvSpPr>
        <p:spPr>
          <a:xfrm>
            <a:off x="497825" y="14230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at the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evel: 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Don’t call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inside loops, conditions, or nested functions.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Only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all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ooks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rom React Function Components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o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 Custom Hooks.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4b5433a55d_0_0"/>
          <p:cNvSpPr txBox="1"/>
          <p:nvPr/>
        </p:nvSpPr>
        <p:spPr>
          <a:xfrm>
            <a:off x="753450" y="2531875"/>
            <a:ext cx="4804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//🔴 Wrong</a:t>
            </a:r>
            <a:endParaRPr sz="16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</a:t>
            </a:r>
            <a:endParaRPr sz="18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1" name="Google Shape;361;g24b5433a55d_0_0"/>
          <p:cNvSpPr txBox="1"/>
          <p:nvPr/>
        </p:nvSpPr>
        <p:spPr>
          <a:xfrm>
            <a:off x="6091075" y="2531875"/>
            <a:ext cx="5365200" cy="243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//✅ Right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persistForm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!==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localStorage.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setItem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'formData'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age);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highlight>
                <a:srgbClr val="272822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Best practices for hooks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b5433a55d_0_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72" name="Google Shape;372;g24b5433a55d_0_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24b5433a55d_0_7"/>
          <p:cNvSpPr txBox="1"/>
          <p:nvPr/>
        </p:nvSpPr>
        <p:spPr>
          <a:xfrm>
            <a:off x="497825" y="1991250"/>
            <a:ext cx="105210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[fullName, setFullName]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setFullName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(firstName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[firstName, lastName]);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C678DD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4b5433a55d_0_1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79" name="Google Shape;379;g24b5433a55d_0_13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g24b5433a55d_0_13"/>
          <p:cNvSpPr txBox="1"/>
          <p:nvPr/>
        </p:nvSpPr>
        <p:spPr>
          <a:xfrm>
            <a:off x="497825" y="1991250"/>
            <a:ext cx="106851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Form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[firstName, setFirstName]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'Taylor'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[lastName, setLastName]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'Swift'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Good: calculated during rendering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fullName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firstName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 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lastName;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1" name="Google Shape;381;g24b5433a55d_0_13"/>
          <p:cNvSpPr txBox="1"/>
          <p:nvPr/>
        </p:nvSpPr>
        <p:spPr>
          <a:xfrm>
            <a:off x="1267625" y="497000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something can be calculated from the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existing props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US" sz="2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 b="1" i="0" u="none" strike="noStrike" cap="none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Don’t put it in state.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24b5433a55d_0_13"/>
          <p:cNvSpPr/>
          <p:nvPr/>
        </p:nvSpPr>
        <p:spPr>
          <a:xfrm>
            <a:off x="497833" y="5071936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4b5433a55d_0_2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88" name="Google Shape;388;g24b5433a55d_0_21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g24b5433a55d_0_21"/>
          <p:cNvSpPr txBox="1"/>
          <p:nvPr/>
        </p:nvSpPr>
        <p:spPr>
          <a:xfrm>
            <a:off x="497825" y="1991250"/>
            <a:ext cx="103932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[visibleTodos, setVisibleTodos]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setVisibleTodos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b5433a55d_0_2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395" name="Google Shape;395;g24b5433a55d_0_2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Good: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g24b5433a55d_0_27"/>
          <p:cNvSpPr txBox="1"/>
          <p:nvPr/>
        </p:nvSpPr>
        <p:spPr>
          <a:xfrm>
            <a:off x="497825" y="1991250"/>
            <a:ext cx="10685100" cy="309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setNewTodo]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4b5433a55d_0_33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02" name="Google Shape;402;g24b5433a55d_0_33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g24b5433a55d_0_33"/>
          <p:cNvSpPr txBox="1"/>
          <p:nvPr/>
        </p:nvSpPr>
        <p:spPr>
          <a:xfrm>
            <a:off x="497825" y="1511675"/>
            <a:ext cx="10984800" cy="3439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import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 useMemo, useState }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from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"react"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TodoList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[newTodo,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setNewTodo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""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visibleTodos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useMemo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Does not re-run unless todos or filter change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getFilteredTodos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todos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filter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4" name="Google Shape;404;g24b5433a55d_0_33"/>
          <p:cNvSpPr txBox="1"/>
          <p:nvPr/>
        </p:nvSpPr>
        <p:spPr>
          <a:xfrm>
            <a:off x="1235550" y="5033950"/>
            <a:ext cx="9915300" cy="15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expensive calculations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add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instead of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useEffect.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If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calculation time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adds up to a significant amount, it might make sense to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memoize that calculation.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24b5433a55d_0_33"/>
          <p:cNvSpPr/>
          <p:nvPr/>
        </p:nvSpPr>
        <p:spPr>
          <a:xfrm>
            <a:off x="497833" y="5113911"/>
            <a:ext cx="579420" cy="351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023066"/>
          </a:solidFill>
          <a:ln>
            <a:noFill/>
          </a:ln>
        </p:spPr>
        <p:txBody>
          <a:bodyPr spcFirstLastPara="1" wrap="square" lIns="14275" tIns="14275" rIns="14275" bIns="1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5"/>
              <a:buFont typeface="Arial"/>
              <a:buNone/>
            </a:pPr>
            <a:endParaRPr sz="1125" b="1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4b5433a55d_0_41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11" name="Google Shape;411;g24b5433a55d_0_41"/>
          <p:cNvSpPr txBox="1">
            <a:spLocks noGrp="1"/>
          </p:cNvSpPr>
          <p:nvPr>
            <p:ph type="body" idx="1"/>
          </p:nvPr>
        </p:nvSpPr>
        <p:spPr>
          <a:xfrm>
            <a:off x="497818" y="14135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useMemo: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412" name="Google Shape;412;g24b5433a55d_0_41"/>
          <p:cNvSpPr txBox="1"/>
          <p:nvPr/>
        </p:nvSpPr>
        <p:spPr>
          <a:xfrm>
            <a:off x="497825" y="2039250"/>
            <a:ext cx="10235100" cy="4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calculation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in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</a:t>
            </a:r>
            <a:r>
              <a:rPr lang="en-US" sz="2000" b="0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slow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and its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dependencies rarely change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00B0DC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 dependency of some Hook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such as another useMemo, useEffect,...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4b5433a55d_0_47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18" name="Google Shape;418;g24b5433a55d_0_47"/>
          <p:cNvSpPr txBox="1">
            <a:spLocks noGrp="1"/>
          </p:cNvSpPr>
          <p:nvPr>
            <p:ph type="body" idx="1"/>
          </p:nvPr>
        </p:nvSpPr>
        <p:spPr>
          <a:xfrm>
            <a:off x="497818" y="14294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When to use useCallback:</a:t>
            </a:r>
            <a:endParaRPr sz="25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g24b5433a55d_0_47"/>
          <p:cNvSpPr txBox="1"/>
          <p:nvPr/>
        </p:nvSpPr>
        <p:spPr>
          <a:xfrm>
            <a:off x="497825" y="2023275"/>
            <a:ext cx="10685100" cy="4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Logic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the function is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complicated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and its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dependencies rarely change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 component wrapped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en-US" sz="2000" b="1" i="0" u="none" strike="noStrike" cap="none">
                <a:solidFill>
                  <a:srgbClr val="00B0DC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1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1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as a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dependency of some Hook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such as another useCallback, useEffect,...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pic>
        <p:nvPicPr>
          <p:cNvPr id="148" name="Google Shape;14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0357" y="1250378"/>
            <a:ext cx="6191286" cy="435724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 txBox="1">
            <a:spLocks noGrp="1"/>
          </p:cNvSpPr>
          <p:nvPr>
            <p:ph type="body" idx="1"/>
          </p:nvPr>
        </p:nvSpPr>
        <p:spPr>
          <a:xfrm>
            <a:off x="4736214" y="5638680"/>
            <a:ext cx="271957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 dirty="0"/>
              <a:t>React component</a:t>
            </a:r>
            <a:endParaRPr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cb45b4d50_0_2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25" name="Google Shape;425;g24cb45b4d50_0_2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g24cb45b4d50_0_2"/>
          <p:cNvSpPr txBox="1"/>
          <p:nvPr/>
        </p:nvSpPr>
        <p:spPr>
          <a:xfrm>
            <a:off x="497825" y="1607600"/>
            <a:ext cx="6082200" cy="477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g24cb45b4d50_0_2"/>
          <p:cNvSpPr txBox="1"/>
          <p:nvPr/>
        </p:nvSpPr>
        <p:spPr>
          <a:xfrm>
            <a:off x="6802425" y="1607600"/>
            <a:ext cx="51603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Imagine you type "cat". Then the query will change from "c", to "ca", "cat”.</a:t>
            </a:r>
            <a:endParaRPr sz="2000" b="0" i="0" u="none" strike="noStrike" cap="none"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“c”: returns after 100ms.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“ca”: returns after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300ms.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Search “cat”: returns after 250ms.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Save result of search “ca”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=&gt; Display wrong result.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4cb45b4d50_0_9"/>
          <p:cNvSpPr txBox="1">
            <a:spLocks noGrp="1"/>
          </p:cNvSpPr>
          <p:nvPr>
            <p:ph type="title"/>
          </p:nvPr>
        </p:nvSpPr>
        <p:spPr>
          <a:xfrm>
            <a:off x="408892" y="211896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33" name="Google Shape;433;g24cb45b4d50_0_9"/>
          <p:cNvSpPr txBox="1">
            <a:spLocks noGrp="1"/>
          </p:cNvSpPr>
          <p:nvPr>
            <p:ph type="body" idx="1"/>
          </p:nvPr>
        </p:nvSpPr>
        <p:spPr>
          <a:xfrm>
            <a:off x="5290768" y="7207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g24cb45b4d50_0_9"/>
          <p:cNvSpPr txBox="1"/>
          <p:nvPr/>
        </p:nvSpPr>
        <p:spPr>
          <a:xfrm>
            <a:off x="5401925" y="1163025"/>
            <a:ext cx="6524400" cy="561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SearchResults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[results, setResults]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([]);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[page, setPage]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let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ignore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false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fetchResults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page).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then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ignore) {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setResults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json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()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  ignore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rgbClr val="434343"/>
                </a:highlight>
                <a:latin typeface="Fira Code"/>
                <a:ea typeface="Fira Code"/>
                <a:cs typeface="Fira Code"/>
                <a:sym typeface="Fira Code"/>
              </a:rPr>
              <a:t>    };</a:t>
            </a:r>
            <a:endParaRPr sz="1400" b="0" i="0" u="none" strike="noStrike" cap="none">
              <a:solidFill>
                <a:srgbClr val="F8F8F2"/>
              </a:solidFill>
              <a:highlight>
                <a:srgbClr val="434343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4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query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page]);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handleNextPageClick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4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setPage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(page </a:t>
            </a:r>
            <a:r>
              <a:rPr lang="en-US" sz="14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+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4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4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4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</a:t>
            </a:r>
            <a:r>
              <a:rPr lang="en-US" sz="105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</a:t>
            </a:r>
            <a:endParaRPr sz="105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5" name="Google Shape;435;g24cb45b4d50_0_9"/>
          <p:cNvSpPr txBox="1"/>
          <p:nvPr/>
        </p:nvSpPr>
        <p:spPr>
          <a:xfrm>
            <a:off x="408900" y="121857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fix the race condition, you need to add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 cleanup function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to ignore stale responses:</a:t>
            </a:r>
            <a:endParaRPr sz="2000" b="0" i="0" u="none" strike="noStrike" cap="none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4b5433a55d_0_53"/>
          <p:cNvSpPr txBox="1">
            <a:spLocks noGrp="1"/>
          </p:cNvSpPr>
          <p:nvPr>
            <p:ph type="title"/>
          </p:nvPr>
        </p:nvSpPr>
        <p:spPr>
          <a:xfrm>
            <a:off x="2692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41" name="Google Shape;441;g24b5433a55d_0_53"/>
          <p:cNvSpPr txBox="1">
            <a:spLocks noGrp="1"/>
          </p:cNvSpPr>
          <p:nvPr>
            <p:ph type="body" idx="1"/>
          </p:nvPr>
        </p:nvSpPr>
        <p:spPr>
          <a:xfrm>
            <a:off x="269218" y="12696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Situation: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g24b5433a55d_0_53"/>
          <p:cNvSpPr txBox="1"/>
          <p:nvPr/>
        </p:nvSpPr>
        <p:spPr>
          <a:xfrm>
            <a:off x="269225" y="1699800"/>
            <a:ext cx="4795500" cy="13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This ProfilePage component receives a userId prop. </a:t>
            </a: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comment state variable to hold the comment.</a:t>
            </a:r>
            <a:endParaRPr sz="200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g24b5433a55d_0_53"/>
          <p:cNvSpPr txBox="1"/>
          <p:nvPr/>
        </p:nvSpPr>
        <p:spPr>
          <a:xfrm>
            <a:off x="5414050" y="1724100"/>
            <a:ext cx="6693900" cy="271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g24b5433a55d_0_53"/>
          <p:cNvSpPr txBox="1">
            <a:spLocks noGrp="1"/>
          </p:cNvSpPr>
          <p:nvPr>
            <p:ph type="body" idx="1"/>
          </p:nvPr>
        </p:nvSpPr>
        <p:spPr>
          <a:xfrm>
            <a:off x="269225" y="5044450"/>
            <a:ext cx="82374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Reason: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g24b5433a55d_0_53"/>
          <p:cNvSpPr txBox="1"/>
          <p:nvPr/>
        </p:nvSpPr>
        <p:spPr>
          <a:xfrm>
            <a:off x="269225" y="5398400"/>
            <a:ext cx="4795500" cy="20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Normally, React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preserves the 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when the same component is rendered in the same spot. </a:t>
            </a:r>
            <a:endParaRPr sz="2000" b="1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g24b5433a55d_0_53"/>
          <p:cNvSpPr txBox="1">
            <a:spLocks noGrp="1"/>
          </p:cNvSpPr>
          <p:nvPr>
            <p:ph type="body" idx="1"/>
          </p:nvPr>
        </p:nvSpPr>
        <p:spPr>
          <a:xfrm>
            <a:off x="235993" y="341022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Problem:</a:t>
            </a:r>
            <a:br>
              <a:rPr lang="en-US" sz="2000" b="1"/>
            </a:b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g24b5433a55d_0_53"/>
          <p:cNvSpPr txBox="1"/>
          <p:nvPr/>
        </p:nvSpPr>
        <p:spPr>
          <a:xfrm>
            <a:off x="269225" y="3763000"/>
            <a:ext cx="47955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When you navigate from one profile to another, the 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comment state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CC0000"/>
                </a:solidFill>
                <a:latin typeface="Lato"/>
                <a:ea typeface="Lato"/>
                <a:cs typeface="Lato"/>
                <a:sym typeface="Lato"/>
              </a:rPr>
              <a:t>does not get reset</a:t>
            </a:r>
            <a:r>
              <a:rPr lang="en-US"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g24b5433a55d_0_53"/>
          <p:cNvSpPr txBox="1">
            <a:spLocks noGrp="1"/>
          </p:cNvSpPr>
          <p:nvPr>
            <p:ph type="body" idx="1"/>
          </p:nvPr>
        </p:nvSpPr>
        <p:spPr>
          <a:xfrm>
            <a:off x="5414043" y="1269650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Solution: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g24b5433a55d_0_53"/>
          <p:cNvSpPr txBox="1"/>
          <p:nvPr/>
        </p:nvSpPr>
        <p:spPr>
          <a:xfrm>
            <a:off x="5414050" y="1724100"/>
            <a:ext cx="6693900" cy="384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8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8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8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setComment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8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8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8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8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8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4b5433a55d_0_69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55" name="Google Shape;455;g24b5433a55d_0_69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g24b5433a55d_0_69"/>
          <p:cNvSpPr txBox="1"/>
          <p:nvPr/>
        </p:nvSpPr>
        <p:spPr>
          <a:xfrm>
            <a:off x="497825" y="1607600"/>
            <a:ext cx="64926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export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default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ProfilePage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return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(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&lt;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endParaRPr sz="16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key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={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  /&gt;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Profile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latin typeface="Fira Code"/>
                <a:ea typeface="Fira Code"/>
                <a:cs typeface="Fira Code"/>
                <a:sym typeface="Fira Code"/>
              </a:rPr>
              <a:t>userId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✅ This and any other state below will reset on key change automatically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latin typeface="Fira Code"/>
                <a:ea typeface="Fira Code"/>
                <a:cs typeface="Fira Code"/>
                <a:sym typeface="Fira Code"/>
              </a:rPr>
              <a:t>const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[comment, setComment] </a:t>
            </a:r>
            <a:r>
              <a:rPr lang="en-US" sz="1600" b="0" i="0" u="none" strike="noStrike" cap="none">
                <a:solidFill>
                  <a:srgbClr val="F9267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latin typeface="Fira Code"/>
                <a:ea typeface="Fira Code"/>
                <a:cs typeface="Fira Code"/>
                <a:sym typeface="Fira Code"/>
              </a:rPr>
              <a:t>useState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latin typeface="Fira Code"/>
                <a:ea typeface="Fira Code"/>
                <a:cs typeface="Fira Code"/>
                <a:sym typeface="Fira Code"/>
              </a:rPr>
              <a:t>''</a:t>
            </a: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1" u="none" strike="noStrike" cap="none">
              <a:solidFill>
                <a:srgbClr val="66D9E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" name="Google Shape;457;g24b5433a55d_0_69"/>
          <p:cNvSpPr txBox="1"/>
          <p:nvPr/>
        </p:nvSpPr>
        <p:spPr>
          <a:xfrm>
            <a:off x="7211975" y="1795625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Passing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a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key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to the </a:t>
            </a:r>
            <a:r>
              <a:rPr lang="en-US" sz="2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component: </a:t>
            </a: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=&gt; React will treat two </a:t>
            </a: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Profile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components with different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userId 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two different components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and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reset the state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4b5433a55d_0_76"/>
          <p:cNvSpPr txBox="1">
            <a:spLocks noGrp="1"/>
          </p:cNvSpPr>
          <p:nvPr>
            <p:ph type="title"/>
          </p:nvPr>
        </p:nvSpPr>
        <p:spPr>
          <a:xfrm>
            <a:off x="497817" y="4230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63" name="Google Shape;463;g24b5433a55d_0_76"/>
          <p:cNvSpPr txBox="1">
            <a:spLocks noGrp="1"/>
          </p:cNvSpPr>
          <p:nvPr>
            <p:ph type="body" idx="1"/>
          </p:nvPr>
        </p:nvSpPr>
        <p:spPr>
          <a:xfrm>
            <a:off x="497818" y="11097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Example: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g24b5433a55d_0_76"/>
          <p:cNvSpPr txBox="1"/>
          <p:nvPr/>
        </p:nvSpPr>
        <p:spPr>
          <a:xfrm>
            <a:off x="497825" y="1607600"/>
            <a:ext cx="10706100" cy="511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.isInCart)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6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b5433a55d_0_82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70" name="Google Shape;470;g24b5433a55d_0_82"/>
          <p:cNvSpPr txBox="1">
            <a:spLocks noGrp="1"/>
          </p:cNvSpPr>
          <p:nvPr>
            <p:ph type="body" idx="1"/>
          </p:nvPr>
        </p:nvSpPr>
        <p:spPr>
          <a:xfrm>
            <a:off x="553393" y="9652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000" b="1"/>
              <a:t>Better:</a:t>
            </a:r>
            <a:endParaRPr sz="2000" b="1" i="0" u="none" strike="noStrike" cap="none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g24b5433a55d_0_82"/>
          <p:cNvSpPr txBox="1"/>
          <p:nvPr/>
        </p:nvSpPr>
        <p:spPr>
          <a:xfrm>
            <a:off x="497825" y="1363075"/>
            <a:ext cx="6882600" cy="542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ProductPage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({ 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})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Good: Event-specific logic is called from event handlers</a:t>
            </a:r>
            <a:endParaRPr sz="15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addToCart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showNotification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`Added </a:t>
            </a:r>
            <a:r>
              <a:rPr lang="en-US" sz="15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${</a:t>
            </a:r>
            <a:r>
              <a:rPr lang="en-US" sz="1500" b="0" i="1" u="none" strike="noStrike" cap="none">
                <a:solidFill>
                  <a:srgbClr val="FD971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.name</a:t>
            </a:r>
            <a:r>
              <a:rPr lang="en-US" sz="15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to the shopping cart!`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handleBuyClick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handleCheckoutClick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buyProduct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5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navigateTo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</a:t>
            </a:r>
            <a:r>
              <a:rPr lang="en-US" sz="1500" b="0" i="0" u="none" strike="noStrike" cap="none">
                <a:solidFill>
                  <a:srgbClr val="E6DB74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'/checkout'</a:t>
            </a: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</a:t>
            </a:r>
            <a:endParaRPr sz="15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5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5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500" b="0" i="0" u="none" strike="noStrike" cap="none">
              <a:solidFill>
                <a:srgbClr val="F9267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2" name="Google Shape;472;g24b5433a55d_0_82"/>
          <p:cNvSpPr txBox="1"/>
          <p:nvPr/>
        </p:nvSpPr>
        <p:spPr>
          <a:xfrm>
            <a:off x="7380425" y="1552050"/>
            <a:ext cx="47181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Event-specific logi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 should be called from </a:t>
            </a:r>
            <a:r>
              <a:rPr lang="en-US" sz="2000" b="1" i="0" u="none" strike="noStrike" cap="none">
                <a:solidFill>
                  <a:srgbClr val="00B0DC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event handlers.</a:t>
            </a:r>
            <a:endParaRPr sz="2000" b="1" i="0" u="none" strike="noStrike" cap="none">
              <a:solidFill>
                <a:srgbClr val="00B0DC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4b5433a55d_0_89"/>
          <p:cNvSpPr txBox="1">
            <a:spLocks noGrp="1"/>
          </p:cNvSpPr>
          <p:nvPr>
            <p:ph type="title"/>
          </p:nvPr>
        </p:nvSpPr>
        <p:spPr>
          <a:xfrm>
            <a:off x="497817" y="2785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78" name="Google Shape;478;g24b5433a55d_0_89"/>
          <p:cNvSpPr txBox="1">
            <a:spLocks noGrp="1"/>
          </p:cNvSpPr>
          <p:nvPr>
            <p:ph type="body" idx="1"/>
          </p:nvPr>
        </p:nvSpPr>
        <p:spPr>
          <a:xfrm>
            <a:off x="497818" y="1246888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Initializing the application:</a:t>
            </a: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endParaRPr sz="2000" b="1"/>
          </a:p>
        </p:txBody>
      </p:sp>
      <p:sp>
        <p:nvSpPr>
          <p:cNvPr id="479" name="Google Shape;479;g24b5433a55d_0_89"/>
          <p:cNvSpPr txBox="1"/>
          <p:nvPr/>
        </p:nvSpPr>
        <p:spPr>
          <a:xfrm>
            <a:off x="5863025" y="1777975"/>
            <a:ext cx="5965500" cy="409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function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App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useEffect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(() </a:t>
            </a:r>
            <a:r>
              <a:rPr lang="en-US" sz="1600" b="0" i="1" u="none" strike="noStrike" cap="none">
                <a:solidFill>
                  <a:srgbClr val="66D9E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=&gt;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(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!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didInit) {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didInit </a:t>
            </a:r>
            <a:r>
              <a:rPr lang="en-US" sz="1600" b="0" i="0" u="none" strike="noStrike" cap="none">
                <a:solidFill>
                  <a:srgbClr val="F9267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-US" sz="1600" b="0" i="0" u="none" strike="noStrike" cap="none">
                <a:solidFill>
                  <a:srgbClr val="AE81F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true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✅ Only runs once per app load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loadDataFromLocalStorage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  </a:t>
            </a:r>
            <a:r>
              <a:rPr lang="en-US" sz="1600" b="0" i="0" u="none" strike="noStrike" cap="none">
                <a:solidFill>
                  <a:srgbClr val="A6E22E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checkAuthToken</a:t>
            </a: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();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  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}, []);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  </a:t>
            </a:r>
            <a:r>
              <a:rPr lang="en-US" sz="1600" b="0" i="0" u="none" strike="noStrike" cap="none">
                <a:solidFill>
                  <a:srgbClr val="88846F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// ...</a:t>
            </a:r>
            <a:endParaRPr sz="1600" b="0" i="0" u="none" strike="noStrike" cap="none">
              <a:solidFill>
                <a:srgbClr val="88846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F8F8F2"/>
                </a:solidFill>
                <a:highlight>
                  <a:schemeClr val="dk1"/>
                </a:highlight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1600" b="0" i="0" u="none" strike="noStrike" cap="none">
              <a:solidFill>
                <a:srgbClr val="F8F8F2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1" u="none" strike="noStrike" cap="none">
              <a:solidFill>
                <a:srgbClr val="66D9EF"/>
              </a:solidFill>
              <a:highlight>
                <a:schemeClr val="dk1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0" name="Google Shape;480;g24b5433a55d_0_89"/>
          <p:cNvSpPr txBox="1"/>
          <p:nvPr/>
        </p:nvSpPr>
        <p:spPr>
          <a:xfrm>
            <a:off x="366800" y="1777975"/>
            <a:ext cx="5365200" cy="3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React (Strict Mode) intentionally renders components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twice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in development.</a:t>
            </a:r>
            <a:endParaRPr sz="2000" b="0" i="0" u="none" strike="noStrike" cap="none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If some logic must run </a:t>
            </a:r>
            <a:r>
              <a:rPr lang="en-US" sz="2000" b="1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once per app load</a:t>
            </a:r>
            <a:r>
              <a:rPr lang="en-US" sz="2000" b="0" i="0" u="none" strike="noStrike" cap="none">
                <a:solidFill>
                  <a:srgbClr val="23272F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rather than once per component mount, should do: </a:t>
            </a:r>
            <a:endParaRPr sz="2000" b="0" i="0" u="none" strike="noStrike" cap="none">
              <a:solidFill>
                <a:srgbClr val="00B0F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23272F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4b5433a55d_0_144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Best practices for hooks</a:t>
            </a:r>
            <a:endParaRPr/>
          </a:p>
        </p:txBody>
      </p:sp>
      <p:sp>
        <p:nvSpPr>
          <p:cNvPr id="486" name="Google Shape;486;g24b5433a55d_0_144"/>
          <p:cNvSpPr txBox="1">
            <a:spLocks noGrp="1"/>
          </p:cNvSpPr>
          <p:nvPr>
            <p:ph type="body" idx="1"/>
          </p:nvPr>
        </p:nvSpPr>
        <p:spPr>
          <a:xfrm>
            <a:off x="497818" y="954175"/>
            <a:ext cx="8237400" cy="8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500" b="1"/>
              <a:t>Summary</a:t>
            </a:r>
            <a:endParaRPr sz="2500" b="1" i="0" u="none" strike="noStrike" cap="none">
              <a:solidFill>
                <a:schemeClr val="dk2"/>
              </a:solidFill>
            </a:endParaRPr>
          </a:p>
        </p:txBody>
      </p:sp>
      <p:sp>
        <p:nvSpPr>
          <p:cNvPr id="487" name="Google Shape;487;g24b5433a55d_0_144"/>
          <p:cNvSpPr txBox="1"/>
          <p:nvPr/>
        </p:nvSpPr>
        <p:spPr>
          <a:xfrm>
            <a:off x="497825" y="1612050"/>
            <a:ext cx="11895600" cy="5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Do not need to use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calculate something during render.</a:t>
            </a:r>
            <a:endParaRPr sz="2000" b="1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if you can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reset all state with a key.</a:t>
            </a:r>
            <a:endParaRPr sz="2000" b="1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useMemo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lang="en-US" sz="2000" b="1" i="0" u="none" strike="noStrike" cap="none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useCallback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when: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cache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expensive calculations or logic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○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 as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prop 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a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component wrapped in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</a:t>
            </a:r>
            <a:r>
              <a:rPr lang="en-US" sz="2000" b="0" i="0" u="none" strike="noStrike" cap="non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0" lvl="1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Pass it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later used as a dependency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of some Hook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When fetching data with Effects, you need to implement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cleanup 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to </a:t>
            </a:r>
            <a:r>
              <a:rPr lang="en-US" sz="2000" b="1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avoid race conditions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●"/>
            </a:pP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Code that runs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because a component was displayed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>
                <a:solidFill>
                  <a:srgbClr val="00B0DC"/>
                </a:solidFill>
                <a:latin typeface="Lato"/>
                <a:ea typeface="Lato"/>
                <a:cs typeface="Lato"/>
                <a:sym typeface="Lato"/>
              </a:rPr>
              <a:t>useEffect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, the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rest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should be in </a:t>
            </a:r>
            <a:r>
              <a:rPr lang="en-US" sz="2000" b="1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events</a:t>
            </a:r>
            <a:r>
              <a:rPr lang="en-US" sz="2000" b="0" i="0" u="none" strike="noStrike" cap="none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2000" b="0" i="0" u="none" strike="noStrike" cap="none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References</a:t>
            </a:r>
            <a:endParaRPr/>
          </a:p>
        </p:txBody>
      </p:sp>
      <p:sp>
        <p:nvSpPr>
          <p:cNvPr id="493" name="Google Shape;493;p50"/>
          <p:cNvSpPr txBox="1"/>
          <p:nvPr/>
        </p:nvSpPr>
        <p:spPr>
          <a:xfrm>
            <a:off x="497817" y="954171"/>
            <a:ext cx="11895600" cy="50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React Documentation: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○"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https://react.dev/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3272F"/>
              </a:buClr>
              <a:buSzPts val="2000"/>
              <a:buFont typeface="Lato"/>
              <a:buChar char="○"/>
            </a:pP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https://legacy.reactjs.org/docs/hooks-rules.html</a:t>
            </a: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Easy Frontend: </a:t>
            </a: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https://www.ezfrontend.com/docs</a:t>
            </a:r>
            <a:endParaRPr sz="2000">
              <a:solidFill>
                <a:srgbClr val="23272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</a:pPr>
            <a:r>
              <a:rPr lang="en-US" sz="2000">
                <a:solidFill>
                  <a:srgbClr val="23272F"/>
                </a:solidFill>
                <a:latin typeface="Lato"/>
                <a:ea typeface="Lato"/>
                <a:cs typeface="Lato"/>
                <a:sym typeface="Lato"/>
              </a:rPr>
              <a:t>Visual comparison between Function component with useEffect hook and Class component: </a:t>
            </a:r>
            <a:r>
              <a:rPr lang="en-US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https://github.com/przemwo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1"/>
          <p:cNvSpPr txBox="1">
            <a:spLocks noGrp="1"/>
          </p:cNvSpPr>
          <p:nvPr>
            <p:ph type="title"/>
          </p:nvPr>
        </p:nvSpPr>
        <p:spPr>
          <a:xfrm>
            <a:off x="497817" y="267471"/>
            <a:ext cx="53652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600"/>
              <a:t>Q&amp;A</a:t>
            </a:r>
            <a:endParaRPr/>
          </a:p>
        </p:txBody>
      </p:sp>
      <p:pic>
        <p:nvPicPr>
          <p:cNvPr id="499" name="Google Shape;499;p51" descr="Blue letters on a white background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817" y="1423987"/>
            <a:ext cx="108394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body" idx="1"/>
          </p:nvPr>
        </p:nvSpPr>
        <p:spPr>
          <a:xfrm>
            <a:off x="912832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Class component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2"/>
          </p:nvPr>
        </p:nvSpPr>
        <p:spPr>
          <a:xfrm>
            <a:off x="6647205" y="5212014"/>
            <a:ext cx="4652494" cy="59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Function component</a:t>
            </a:r>
            <a:endParaRPr/>
          </a:p>
        </p:txBody>
      </p:sp>
      <p:sp>
        <p:nvSpPr>
          <p:cNvPr id="156" name="Google Shape;156;p4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762" y="1243546"/>
            <a:ext cx="3452510" cy="372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8030" y="1621834"/>
            <a:ext cx="4690837" cy="2964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912832" y="5216954"/>
            <a:ext cx="4652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Class component</a:t>
            </a:r>
            <a:endParaRPr dirty="0"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6647205" y="5216954"/>
            <a:ext cx="4652400" cy="5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dirty="0"/>
              <a:t>Function component</a:t>
            </a:r>
            <a:endParaRPr dirty="0"/>
          </a:p>
        </p:txBody>
      </p:sp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sp>
        <p:nvSpPr>
          <p:cNvPr id="166" name="Google Shape;166;p5"/>
          <p:cNvSpPr txBox="1"/>
          <p:nvPr/>
        </p:nvSpPr>
        <p:spPr>
          <a:xfrm>
            <a:off x="912832" y="1501512"/>
            <a:ext cx="49032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Stateful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Retain internal state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Have lifecycle interaction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Complex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Not easy to test logic</a:t>
            </a:r>
            <a:endParaRPr sz="1800" b="0" i="0" u="none" strike="noStrike" cap="none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5"/>
          <p:cNvSpPr txBox="1"/>
          <p:nvPr/>
        </p:nvSpPr>
        <p:spPr>
          <a:xfrm>
            <a:off x="6647205" y="1501512"/>
            <a:ext cx="4903200" cy="26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Stateless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state, no lifecycle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reuse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 to test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73" name="Google Shape;173;p6"/>
          <p:cNvGrpSpPr/>
          <p:nvPr/>
        </p:nvGrpSpPr>
        <p:grpSpPr>
          <a:xfrm>
            <a:off x="792519" y="1356129"/>
            <a:ext cx="9646536" cy="1906256"/>
            <a:chOff x="707140" y="1046494"/>
            <a:chExt cx="9646536" cy="1906256"/>
          </a:xfrm>
        </p:grpSpPr>
        <p:sp>
          <p:nvSpPr>
            <p:cNvPr id="174" name="Google Shape;174;p6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we saw here?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 txBox="1"/>
            <p:nvPr/>
          </p:nvSpPr>
          <p:spPr>
            <a:xfrm>
              <a:off x="1495426" y="1563628"/>
              <a:ext cx="8858250" cy="13891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Javascript is function programming.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become more complex and difficult to maintain and test.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Class components have lifecycle functions can cause confusion</a:t>
              </a:r>
              <a:r>
                <a:rPr lang="en-US" sz="2000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77" name="Google Shape;177;p6"/>
          <p:cNvGrpSpPr/>
          <p:nvPr/>
        </p:nvGrpSpPr>
        <p:grpSpPr>
          <a:xfrm>
            <a:off x="877897" y="4173329"/>
            <a:ext cx="9561157" cy="2657082"/>
            <a:chOff x="877897" y="3638942"/>
            <a:chExt cx="9561157" cy="2657082"/>
          </a:xfrm>
        </p:grpSpPr>
        <p:sp>
          <p:nvSpPr>
            <p:cNvPr id="178" name="Google Shape;178;p6"/>
            <p:cNvSpPr txBox="1"/>
            <p:nvPr/>
          </p:nvSpPr>
          <p:spPr>
            <a:xfrm>
              <a:off x="1580804" y="3638942"/>
              <a:ext cx="8858250" cy="26570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Functions that enhance </a:t>
              </a:r>
              <a:r>
                <a:rPr lang="en-US" sz="2000" b="1" i="1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</a:t>
              </a: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with state maintaining and side-effects capabilities.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Introduce in React 16.8.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877897" y="3984330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0" name="Google Shape;180;p6"/>
          <p:cNvSpPr txBox="1">
            <a:spLocks noGrp="1"/>
          </p:cNvSpPr>
          <p:nvPr>
            <p:ph type="body" idx="1"/>
          </p:nvPr>
        </p:nvSpPr>
        <p:spPr>
          <a:xfrm>
            <a:off x="792518" y="3767018"/>
            <a:ext cx="5217411" cy="812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</a:pPr>
            <a:r>
              <a:rPr lang="en-US" sz="2000" b="1"/>
              <a:t>What is Hooks?</a:t>
            </a:r>
            <a:endParaRPr sz="20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565168" y="423071"/>
            <a:ext cx="4660884" cy="6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600"/>
              <a:t>Overview</a:t>
            </a:r>
            <a:endParaRPr sz="3600"/>
          </a:p>
        </p:txBody>
      </p:sp>
      <p:grpSp>
        <p:nvGrpSpPr>
          <p:cNvPr id="186" name="Google Shape;186;p7"/>
          <p:cNvGrpSpPr/>
          <p:nvPr/>
        </p:nvGrpSpPr>
        <p:grpSpPr>
          <a:xfrm>
            <a:off x="792519" y="1356129"/>
            <a:ext cx="9646681" cy="2855345"/>
            <a:chOff x="707140" y="1046494"/>
            <a:chExt cx="9646681" cy="2855345"/>
          </a:xfrm>
        </p:grpSpPr>
        <p:sp>
          <p:nvSpPr>
            <p:cNvPr id="187" name="Google Shape;187;p7"/>
            <p:cNvSpPr txBox="1"/>
            <p:nvPr/>
          </p:nvSpPr>
          <p:spPr>
            <a:xfrm>
              <a:off x="707140" y="1046494"/>
              <a:ext cx="5217411" cy="8126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What hooks can 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 txBox="1"/>
            <p:nvPr/>
          </p:nvSpPr>
          <p:spPr>
            <a:xfrm>
              <a:off x="1495421" y="1563639"/>
              <a:ext cx="8858400" cy="233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Simple and reduce many lines of codes.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Reuse code.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Let us use state in function components.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342900" marR="0" lvl="0" indent="-34290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2"/>
                </a:buClr>
                <a:buSzPts val="2800"/>
                <a:buFont typeface="Arial"/>
                <a:buChar char="•"/>
              </a:pPr>
              <a:r>
                <a:rPr lang="en-US" sz="2000" b="0" i="0" u="none" strike="noStrike" cap="none">
                  <a:solidFill>
                    <a:schemeClr val="dk2"/>
                  </a:solidFill>
                  <a:latin typeface="Lato"/>
                  <a:ea typeface="Lato"/>
                  <a:cs typeface="Lato"/>
                  <a:sym typeface="Lato"/>
                </a:rPr>
                <a:t>Function components no longer stateless now.</a:t>
              </a: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792519" y="1795902"/>
              <a:ext cx="579427" cy="3518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727" y="19142"/>
                  </a:moveTo>
                  <a:lnTo>
                    <a:pt x="14727" y="12960"/>
                  </a:lnTo>
                  <a:lnTo>
                    <a:pt x="1964" y="12960"/>
                  </a:lnTo>
                  <a:cubicBezTo>
                    <a:pt x="1421" y="12960"/>
                    <a:pt x="982" y="12316"/>
                    <a:pt x="982" y="11520"/>
                  </a:cubicBezTo>
                  <a:lnTo>
                    <a:pt x="982" y="10080"/>
                  </a:lnTo>
                  <a:cubicBezTo>
                    <a:pt x="982" y="9285"/>
                    <a:pt x="1421" y="8640"/>
                    <a:pt x="1964" y="8640"/>
                  </a:cubicBezTo>
                  <a:lnTo>
                    <a:pt x="14727" y="8640"/>
                  </a:lnTo>
                  <a:lnTo>
                    <a:pt x="14727" y="2458"/>
                  </a:lnTo>
                  <a:lnTo>
                    <a:pt x="20415" y="10800"/>
                  </a:lnTo>
                  <a:cubicBezTo>
                    <a:pt x="20415" y="10800"/>
                    <a:pt x="14727" y="19142"/>
                    <a:pt x="14727" y="19142"/>
                  </a:cubicBezTo>
                  <a:close/>
                  <a:moveTo>
                    <a:pt x="21456" y="10291"/>
                  </a:moveTo>
                  <a:lnTo>
                    <a:pt x="14584" y="212"/>
                  </a:lnTo>
                  <a:cubicBezTo>
                    <a:pt x="14495" y="81"/>
                    <a:pt x="14372" y="0"/>
                    <a:pt x="14236" y="0"/>
                  </a:cubicBezTo>
                  <a:cubicBezTo>
                    <a:pt x="13965" y="0"/>
                    <a:pt x="13745" y="322"/>
                    <a:pt x="13745" y="720"/>
                  </a:cubicBezTo>
                  <a:lnTo>
                    <a:pt x="13745" y="7200"/>
                  </a:lnTo>
                  <a:lnTo>
                    <a:pt x="1964" y="7200"/>
                  </a:lnTo>
                  <a:cubicBezTo>
                    <a:pt x="879" y="7200"/>
                    <a:pt x="0" y="8490"/>
                    <a:pt x="0" y="10080"/>
                  </a:cubicBezTo>
                  <a:lnTo>
                    <a:pt x="0" y="11520"/>
                  </a:lnTo>
                  <a:cubicBezTo>
                    <a:pt x="0" y="13110"/>
                    <a:pt x="879" y="14400"/>
                    <a:pt x="1964" y="14400"/>
                  </a:cubicBezTo>
                  <a:lnTo>
                    <a:pt x="13745" y="14400"/>
                  </a:lnTo>
                  <a:lnTo>
                    <a:pt x="13745" y="20880"/>
                  </a:lnTo>
                  <a:cubicBezTo>
                    <a:pt x="13745" y="21278"/>
                    <a:pt x="13965" y="21600"/>
                    <a:pt x="14236" y="21600"/>
                  </a:cubicBezTo>
                  <a:cubicBezTo>
                    <a:pt x="14372" y="21600"/>
                    <a:pt x="14495" y="21520"/>
                    <a:pt x="14583" y="21389"/>
                  </a:cubicBezTo>
                  <a:lnTo>
                    <a:pt x="21456" y="11310"/>
                  </a:lnTo>
                  <a:cubicBezTo>
                    <a:pt x="21545" y="11180"/>
                    <a:pt x="21600" y="11000"/>
                    <a:pt x="21600" y="10800"/>
                  </a:cubicBezTo>
                  <a:cubicBezTo>
                    <a:pt x="21600" y="10601"/>
                    <a:pt x="21545" y="10421"/>
                    <a:pt x="21456" y="10291"/>
                  </a:cubicBezTo>
                </a:path>
              </a:pathLst>
            </a:custGeom>
            <a:solidFill>
              <a:srgbClr val="023066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25"/>
                <a:buFont typeface="Arial"/>
                <a:buNone/>
              </a:pPr>
              <a:endParaRPr sz="1125" b="1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90" name="Google Shape;19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9444" y="4211475"/>
            <a:ext cx="3714405" cy="1639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/>
        </p:nvSpPr>
        <p:spPr>
          <a:xfrm>
            <a:off x="1644969" y="2873800"/>
            <a:ext cx="8902061" cy="111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6000" b="1" i="0" u="none" strike="noStrike" cap="none">
                <a:solidFill>
                  <a:srgbClr val="00B0F0"/>
                </a:solidFill>
                <a:latin typeface="Lato"/>
                <a:ea typeface="Lato"/>
                <a:cs typeface="Lato"/>
                <a:sym typeface="Lato"/>
              </a:rPr>
              <a:t>Introduce hooks APIs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2460</Words>
  <Application>Microsoft Office PowerPoint</Application>
  <PresentationFormat>Widescreen</PresentationFormat>
  <Paragraphs>521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Lato Black</vt:lpstr>
      <vt:lpstr>Lato Light</vt:lpstr>
      <vt:lpstr>Calibri</vt:lpstr>
      <vt:lpstr>Fira Code</vt:lpstr>
      <vt:lpstr>Lato</vt:lpstr>
      <vt:lpstr>Courier New</vt:lpstr>
      <vt:lpstr>Arial</vt:lpstr>
      <vt:lpstr>Office Theme</vt:lpstr>
      <vt:lpstr>React Hooks at a glance</vt:lpstr>
      <vt:lpstr>PowerPoint Presentation</vt:lpstr>
      <vt:lpstr>PowerPoint Presentation</vt:lpstr>
      <vt:lpstr>Overview</vt:lpstr>
      <vt:lpstr>Overview</vt:lpstr>
      <vt:lpstr>Overview</vt:lpstr>
      <vt:lpstr>Overview</vt:lpstr>
      <vt:lpstr>Overview</vt:lpstr>
      <vt:lpstr>PowerPoint Presentation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</vt:lpstr>
      <vt:lpstr>Introduce hooks APIs - useEffect </vt:lpstr>
      <vt:lpstr>Introduce hooks APIs - useEffect </vt:lpstr>
      <vt:lpstr>Introduce hooks APIs</vt:lpstr>
      <vt:lpstr>PowerPoint Presentation</vt:lpstr>
      <vt:lpstr>Custom hooks</vt:lpstr>
      <vt:lpstr>Custom hooks</vt:lpstr>
      <vt:lpstr>PowerPoint Presentation</vt:lpstr>
      <vt:lpstr>Some additional hooks</vt:lpstr>
      <vt:lpstr>Some additional hooks</vt:lpstr>
      <vt:lpstr>Some additional hooks</vt:lpstr>
      <vt:lpstr>PowerPoint Presentation</vt:lpstr>
      <vt:lpstr>Rules of hooks</vt:lpstr>
      <vt:lpstr>PowerPoint Presentation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Best practices for hooks</vt:lpstr>
      <vt:lpstr>References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Hooks at a glance</dc:title>
  <dc:creator>Thien Nguyen</dc:creator>
  <cp:lastModifiedBy>Thien Nguyen</cp:lastModifiedBy>
  <cp:revision>8</cp:revision>
  <dcterms:created xsi:type="dcterms:W3CDTF">2023-05-13T08:39:31Z</dcterms:created>
  <dcterms:modified xsi:type="dcterms:W3CDTF">2023-06-05T03:05:47Z</dcterms:modified>
</cp:coreProperties>
</file>